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22"/>
  </p:notesMasterIdLst>
  <p:handoutMasterIdLst>
    <p:handoutMasterId r:id="rId123"/>
  </p:handoutMasterIdLst>
  <p:sldIdLst>
    <p:sldId id="895" r:id="rId2"/>
    <p:sldId id="939" r:id="rId3"/>
    <p:sldId id="1697" r:id="rId4"/>
    <p:sldId id="1691" r:id="rId5"/>
    <p:sldId id="1692" r:id="rId6"/>
    <p:sldId id="1693" r:id="rId7"/>
    <p:sldId id="1694" r:id="rId8"/>
    <p:sldId id="1673" r:id="rId9"/>
    <p:sldId id="1632" r:id="rId10"/>
    <p:sldId id="1674" r:id="rId11"/>
    <p:sldId id="1630" r:id="rId12"/>
    <p:sldId id="1656" r:id="rId13"/>
    <p:sldId id="1657" r:id="rId14"/>
    <p:sldId id="1658" r:id="rId15"/>
    <p:sldId id="1660" r:id="rId16"/>
    <p:sldId id="1661" r:id="rId17"/>
    <p:sldId id="1662" r:id="rId18"/>
    <p:sldId id="1663" r:id="rId19"/>
    <p:sldId id="1664" r:id="rId20"/>
    <p:sldId id="1665" r:id="rId21"/>
    <p:sldId id="1666" r:id="rId22"/>
    <p:sldId id="1667" r:id="rId23"/>
    <p:sldId id="1668" r:id="rId24"/>
    <p:sldId id="1669" r:id="rId25"/>
    <p:sldId id="1670" r:id="rId26"/>
    <p:sldId id="1671" r:id="rId27"/>
    <p:sldId id="1672" r:id="rId28"/>
    <p:sldId id="1679" r:id="rId29"/>
    <p:sldId id="1680" r:id="rId30"/>
    <p:sldId id="1677" r:id="rId31"/>
    <p:sldId id="1624" r:id="rId32"/>
    <p:sldId id="1698" r:id="rId33"/>
    <p:sldId id="1641" r:id="rId34"/>
    <p:sldId id="1631" r:id="rId35"/>
    <p:sldId id="1639" r:id="rId36"/>
    <p:sldId id="1638" r:id="rId37"/>
    <p:sldId id="1634" r:id="rId38"/>
    <p:sldId id="1640" r:id="rId39"/>
    <p:sldId id="1701" r:id="rId40"/>
    <p:sldId id="1633" r:id="rId41"/>
    <p:sldId id="1637" r:id="rId42"/>
    <p:sldId id="1342" r:id="rId43"/>
    <p:sldId id="1230" r:id="rId44"/>
    <p:sldId id="1344" r:id="rId45"/>
    <p:sldId id="1231" r:id="rId46"/>
    <p:sldId id="1644" r:id="rId47"/>
    <p:sldId id="1645" r:id="rId48"/>
    <p:sldId id="1702" r:id="rId49"/>
    <p:sldId id="1646" r:id="rId50"/>
    <p:sldId id="1699" r:id="rId51"/>
    <p:sldId id="1700" r:id="rId52"/>
    <p:sldId id="1650" r:id="rId53"/>
    <p:sldId id="1647" r:id="rId54"/>
    <p:sldId id="1339" r:id="rId55"/>
    <p:sldId id="1703" r:id="rId56"/>
    <p:sldId id="1706" r:id="rId57"/>
    <p:sldId id="1707" r:id="rId58"/>
    <p:sldId id="1502" r:id="rId59"/>
    <p:sldId id="1503" r:id="rId60"/>
    <p:sldId id="1504" r:id="rId61"/>
    <p:sldId id="1564" r:id="rId62"/>
    <p:sldId id="1565" r:id="rId63"/>
    <p:sldId id="1566" r:id="rId64"/>
    <p:sldId id="1009" r:id="rId65"/>
    <p:sldId id="1284" r:id="rId66"/>
    <p:sldId id="1212" r:id="rId67"/>
    <p:sldId id="1241" r:id="rId68"/>
    <p:sldId id="1499" r:id="rId69"/>
    <p:sldId id="1500" r:id="rId70"/>
    <p:sldId id="1242" r:id="rId71"/>
    <p:sldId id="1497" r:id="rId72"/>
    <p:sldId id="1498" r:id="rId73"/>
    <p:sldId id="1205" r:id="rId74"/>
    <p:sldId id="1713" r:id="rId75"/>
    <p:sldId id="1560" r:id="rId76"/>
    <p:sldId id="1715" r:id="rId77"/>
    <p:sldId id="1571" r:id="rId78"/>
    <p:sldId id="1705" r:id="rId79"/>
    <p:sldId id="1704" r:id="rId80"/>
    <p:sldId id="1472" r:id="rId81"/>
    <p:sldId id="1719" r:id="rId82"/>
    <p:sldId id="1471" r:id="rId83"/>
    <p:sldId id="1716" r:id="rId84"/>
    <p:sldId id="1717" r:id="rId85"/>
    <p:sldId id="1718" r:id="rId86"/>
    <p:sldId id="1402" r:id="rId87"/>
    <p:sldId id="1314" r:id="rId88"/>
    <p:sldId id="1316" r:id="rId89"/>
    <p:sldId id="1384" r:id="rId90"/>
    <p:sldId id="1324" r:id="rId91"/>
    <p:sldId id="1385" r:id="rId92"/>
    <p:sldId id="1386" r:id="rId93"/>
    <p:sldId id="1325" r:id="rId94"/>
    <p:sldId id="1390" r:id="rId95"/>
    <p:sldId id="1391" r:id="rId96"/>
    <p:sldId id="1392" r:id="rId97"/>
    <p:sldId id="1393" r:id="rId98"/>
    <p:sldId id="1480" r:id="rId99"/>
    <p:sldId id="1394" r:id="rId100"/>
    <p:sldId id="1395" r:id="rId101"/>
    <p:sldId id="1333" r:id="rId102"/>
    <p:sldId id="1724" r:id="rId103"/>
    <p:sldId id="1543" r:id="rId104"/>
    <p:sldId id="1611" r:id="rId105"/>
    <p:sldId id="1558" r:id="rId106"/>
    <p:sldId id="1721" r:id="rId107"/>
    <p:sldId id="1722" r:id="rId108"/>
    <p:sldId id="1723" r:id="rId109"/>
    <p:sldId id="1380" r:id="rId110"/>
    <p:sldId id="1381" r:id="rId111"/>
    <p:sldId id="1551" r:id="rId112"/>
    <p:sldId id="1613" r:id="rId113"/>
    <p:sldId id="1615" r:id="rId114"/>
    <p:sldId id="1720" r:id="rId115"/>
    <p:sldId id="1652" r:id="rId116"/>
    <p:sldId id="1710" r:id="rId117"/>
    <p:sldId id="1711" r:id="rId118"/>
    <p:sldId id="1712" r:id="rId119"/>
    <p:sldId id="1708" r:id="rId120"/>
    <p:sldId id="1270" r:id="rId1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697"/>
            <p14:sldId id="1691"/>
            <p14:sldId id="1692"/>
            <p14:sldId id="1693"/>
            <p14:sldId id="1694"/>
            <p14:sldId id="1673"/>
            <p14:sldId id="1632"/>
            <p14:sldId id="1674"/>
            <p14:sldId id="1630"/>
            <p14:sldId id="1656"/>
            <p14:sldId id="1657"/>
            <p14:sldId id="1658"/>
            <p14:sldId id="1660"/>
            <p14:sldId id="1661"/>
            <p14:sldId id="1662"/>
            <p14:sldId id="166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79"/>
            <p14:sldId id="1680"/>
            <p14:sldId id="1677"/>
            <p14:sldId id="1624"/>
            <p14:sldId id="1698"/>
            <p14:sldId id="1641"/>
            <p14:sldId id="1631"/>
            <p14:sldId id="1639"/>
            <p14:sldId id="1638"/>
            <p14:sldId id="1634"/>
            <p14:sldId id="1640"/>
            <p14:sldId id="1701"/>
            <p14:sldId id="1633"/>
            <p14:sldId id="1637"/>
            <p14:sldId id="1342"/>
            <p14:sldId id="1230"/>
            <p14:sldId id="1344"/>
            <p14:sldId id="1231"/>
            <p14:sldId id="1644"/>
            <p14:sldId id="1645"/>
            <p14:sldId id="1702"/>
            <p14:sldId id="1646"/>
            <p14:sldId id="1699"/>
            <p14:sldId id="1700"/>
            <p14:sldId id="1650"/>
            <p14:sldId id="1647"/>
            <p14:sldId id="1339"/>
            <p14:sldId id="1703"/>
            <p14:sldId id="1706"/>
            <p14:sldId id="1707"/>
            <p14:sldId id="1502"/>
            <p14:sldId id="1503"/>
            <p14:sldId id="1504"/>
            <p14:sldId id="1564"/>
            <p14:sldId id="1565"/>
            <p14:sldId id="1566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713"/>
            <p14:sldId id="1560"/>
            <p14:sldId id="1715"/>
            <p14:sldId id="1571"/>
            <p14:sldId id="1705"/>
            <p14:sldId id="1704"/>
            <p14:sldId id="1472"/>
            <p14:sldId id="1719"/>
            <p14:sldId id="1471"/>
            <p14:sldId id="1716"/>
            <p14:sldId id="1717"/>
            <p14:sldId id="1718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724"/>
            <p14:sldId id="1543"/>
            <p14:sldId id="1611"/>
            <p14:sldId id="1558"/>
            <p14:sldId id="1721"/>
            <p14:sldId id="1722"/>
            <p14:sldId id="1723"/>
            <p14:sldId id="1380"/>
            <p14:sldId id="1381"/>
            <p14:sldId id="1551"/>
            <p14:sldId id="1613"/>
            <p14:sldId id="1615"/>
            <p14:sldId id="1720"/>
            <p14:sldId id="1652"/>
            <p14:sldId id="1710"/>
            <p14:sldId id="1711"/>
            <p14:sldId id="1712"/>
            <p14:sldId id="1708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58900"/>
    <a:srgbClr val="1778B8"/>
    <a:srgbClr val="FB8E20"/>
    <a:srgbClr val="B04432"/>
    <a:srgbClr val="5AB88F"/>
    <a:srgbClr val="9E60B8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6"/>
    <p:restoredTop sz="96911" autoAdjust="0"/>
  </p:normalViewPr>
  <p:slideViewPr>
    <p:cSldViewPr snapToGrid="0" snapToObjects="1">
      <p:cViewPr varScale="1">
        <p:scale>
          <a:sx n="180" d="100"/>
          <a:sy n="180" d="100"/>
        </p:scale>
        <p:origin x="4552" y="3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25.09.23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9094" y="221768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| München, 25.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604245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87C798-4CF5-3B68-1858-261ADD57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6263" y="6962273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Website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Seite kommt fertig als HTML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Id</a:t>
            </a:r>
            <a:r>
              <a:rPr lang="de-DE" sz="1600" b="0" dirty="0">
                <a:solidFill>
                  <a:srgbClr val="36544F"/>
                </a:solidFill>
              </a:rPr>
              <a:t> des Blog-Posts ist in der URL vorhanden und kann verlinkt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Pfeile sind reguläre HTML-Links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9589126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Client State bleibt erhalten</a:t>
            </a:r>
          </a:p>
          <a:p>
            <a:pPr lvl="1"/>
            <a:r>
              <a:rPr lang="de-DE" dirty="0"/>
              <a:t>Wenn die Sortierreihenfolge geändert wird, bleibt das Newsletter-Formular intakt</a:t>
            </a:r>
          </a:p>
          <a:p>
            <a:pPr lvl="1"/>
            <a:r>
              <a:rPr lang="de-DE" dirty="0"/>
              <a:t>Das funktioniert in </a:t>
            </a:r>
            <a:r>
              <a:rPr lang="de-DE" dirty="0" err="1"/>
              <a:t>Next.js</a:t>
            </a:r>
            <a:r>
              <a:rPr lang="de-DE" dirty="0"/>
              <a:t> aber nur bedingt, auf Layout-Ebene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16180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eines Kommentars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A92202-DCAC-0482-0DC7-4AE393D5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35" y="1335550"/>
            <a:ext cx="2699447" cy="350608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8124E07-2B7E-C254-3455-DFD43B3F7CDE}"/>
              </a:ext>
            </a:extLst>
          </p:cNvPr>
          <p:cNvSpPr/>
          <p:nvPr/>
        </p:nvSpPr>
        <p:spPr>
          <a:xfrm>
            <a:off x="3256154" y="4137702"/>
            <a:ext cx="2499603" cy="6327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7143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36F241-C22D-A1A2-3C0D-CDF8FAD31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8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F0602C-38FD-551C-85AC-CDCF5AA4B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15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B460159-3B11-C820-D90E-BB46A5A9B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C5289DE-C0CA-8E94-0BA3-4D6EB1E6B665}"/>
              </a:ext>
            </a:extLst>
          </p:cNvPr>
          <p:cNvSpPr txBox="1"/>
          <p:nvPr/>
        </p:nvSpPr>
        <p:spPr>
          <a:xfrm rot="20353923">
            <a:off x="4987814" y="2314620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Formular muss Client Komponente sein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00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40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511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Ausgeführt wird die Funktion auf dem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kann man darin angeben, welche Routen sich durch die Änderung der Daten verändert haben und neu gerendert werden müssen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35B635-E516-0C5E-6C4E-1580D0A3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4" y="1164116"/>
            <a:ext cx="4074069" cy="376639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187571" y="1132762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362004" y="4200959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35B635-E516-0C5E-6C4E-1580D0A3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4" y="1164116"/>
            <a:ext cx="4074069" cy="376639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187571" y="1132762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362004" y="4200959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4640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32567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Formular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Die Server Action-Funktion wird aus dem Formular heraus aufgerufen</a:t>
            </a:r>
          </a:p>
          <a:p>
            <a:r>
              <a:rPr lang="de-DE" sz="1600" b="0" dirty="0" err="1">
                <a:solidFill>
                  <a:srgbClr val="36544F"/>
                </a:solidFill>
              </a:rPr>
              <a:t>Next.js</a:t>
            </a:r>
            <a:r>
              <a:rPr lang="de-DE" sz="1600" b="0" dirty="0">
                <a:solidFill>
                  <a:srgbClr val="36544F"/>
                </a:solidFill>
              </a:rPr>
              <a:t> stellt dafür automatisch einen Endpunkt zur Verfügung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Das zurückgelieferte Ergebnis kann zur Aktualisierung des Formulars benutzt werden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677C08-8459-C62A-0EE0-92972676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93" y="769544"/>
            <a:ext cx="3916875" cy="421424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61932C6-93F2-95D4-5D5B-FDB1C7F2182C}"/>
              </a:ext>
            </a:extLst>
          </p:cNvPr>
          <p:cNvSpPr/>
          <p:nvPr/>
        </p:nvSpPr>
        <p:spPr>
          <a:xfrm>
            <a:off x="6140068" y="1953520"/>
            <a:ext cx="2181339" cy="209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4692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1521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Statisches oder dynamisches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Statisches </a:t>
            </a:r>
            <a:r>
              <a:rPr lang="de-DE" dirty="0">
                <a:solidFill>
                  <a:srgbClr val="36544F"/>
                </a:solidFill>
              </a:rPr>
              <a:t>Rendering: Route wird zur </a:t>
            </a:r>
            <a:r>
              <a:rPr lang="de-DE" dirty="0" err="1">
                <a:solidFill>
                  <a:srgbClr val="36544F"/>
                </a:solidFill>
              </a:rPr>
              <a:t>Buildzeit</a:t>
            </a:r>
            <a:r>
              <a:rPr lang="de-DE" dirty="0">
                <a:solidFill>
                  <a:srgbClr val="36544F"/>
                </a:solidFill>
              </a:rPr>
              <a:t>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Wenn die Route vom Browser abgefragt wird, ist das Verhalten fast wie bei einem klassischen Webserver: die fertige Datei kann ausgeliefert werden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Entspricht einer Art Cache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Trotzdem können weiterhin einzelne Teile auf der Website inter</a:t>
            </a:r>
            <a:r>
              <a:rPr lang="de-DE" dirty="0"/>
              <a:t>aktiv sein (Client-Komponente)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Dynamisches</a:t>
            </a:r>
            <a:r>
              <a:rPr lang="de-DE" dirty="0">
                <a:solidFill>
                  <a:srgbClr val="36544F"/>
                </a:solidFill>
              </a:rPr>
              <a:t> Rendering: Route wird bei jedem Request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Das ist vor allem für Teile, die sich häufig ändern relevant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Oder wenn Benutzer-Informationen bei jedem Request benötigt werden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398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Dynamische Informationen können im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 bereitgestellt werden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Zum Beispiel die </a:t>
            </a:r>
            <a:r>
              <a:rPr lang="de-DE" b="0" dirty="0" err="1"/>
              <a:t>Ids</a:t>
            </a:r>
            <a:r>
              <a:rPr lang="de-DE" b="0" dirty="0"/>
              <a:t> für alle Blog-Posts, deren Seiten gerendert werden sollen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CDB3B6-CD01-218E-74C4-C5B1B131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9" y="2571750"/>
            <a:ext cx="1967640" cy="17800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D82356A-A2B9-156E-45B5-13634BC8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61" y="2571750"/>
            <a:ext cx="2950108" cy="18022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EA370-B1D2-9A3B-28EA-5673CD25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3" y="2571750"/>
            <a:ext cx="2716305" cy="180517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B152BFA-E189-D756-88B5-407691676772}"/>
              </a:ext>
            </a:extLst>
          </p:cNvPr>
          <p:cNvSpPr/>
          <p:nvPr/>
        </p:nvSpPr>
        <p:spPr>
          <a:xfrm>
            <a:off x="1410548" y="2785462"/>
            <a:ext cx="25688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F70C08-F5BD-23D3-4EC2-36E51AD0DFDE}"/>
              </a:ext>
            </a:extLst>
          </p:cNvPr>
          <p:cNvSpPr/>
          <p:nvPr/>
        </p:nvSpPr>
        <p:spPr>
          <a:xfrm>
            <a:off x="4468267" y="2854707"/>
            <a:ext cx="291814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F05619-BD0D-5EB4-8426-036FE9B86EFD}"/>
              </a:ext>
            </a:extLst>
          </p:cNvPr>
          <p:cNvSpPr/>
          <p:nvPr/>
        </p:nvSpPr>
        <p:spPr>
          <a:xfrm>
            <a:off x="7720325" y="2881690"/>
            <a:ext cx="28882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B1E4A2-3D9E-9321-71EB-CD8C37A0326E}"/>
              </a:ext>
            </a:extLst>
          </p:cNvPr>
          <p:cNvSpPr txBox="1"/>
          <p:nvPr/>
        </p:nvSpPr>
        <p:spPr>
          <a:xfrm>
            <a:off x="373848" y="4565490"/>
            <a:ext cx="7253239" cy="448008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dirty="0">
                <a:solidFill>
                  <a:srgbClr val="B58900"/>
                </a:solidFill>
              </a:rPr>
              <a:t>[</a:t>
            </a:r>
            <a:r>
              <a:rPr lang="de-DE" dirty="0" err="1">
                <a:solidFill>
                  <a:srgbClr val="B58900"/>
                </a:solidFill>
              </a:rPr>
              <a:t>postId</a:t>
            </a:r>
            <a:r>
              <a:rPr lang="de-DE" dirty="0">
                <a:solidFill>
                  <a:srgbClr val="B58900"/>
                </a:solidFill>
              </a:rPr>
              <a:t>]/</a:t>
            </a:r>
            <a:r>
              <a:rPr lang="de-DE" dirty="0" err="1">
                <a:solidFill>
                  <a:srgbClr val="B58900"/>
                </a:solidFill>
              </a:rPr>
              <a:t>page.tsx</a:t>
            </a:r>
            <a:r>
              <a:rPr lang="de-DE" dirty="0">
                <a:solidFill>
                  <a:srgbClr val="B58900"/>
                </a:solidFill>
              </a:rPr>
              <a:t>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r>
              <a:rPr lang="de-DE" sz="1800" b="0" dirty="0">
                <a:solidFill>
                  <a:srgbClr val="B58900"/>
                </a:solidFill>
              </a:rPr>
              <a:t>, Log-Ausgabe</a:t>
            </a:r>
          </a:p>
        </p:txBody>
      </p:sp>
    </p:spTree>
    <p:extLst>
      <p:ext uri="{BB962C8B-B14F-4D97-AF65-F5344CB8AC3E}">
        <p14:creationId xmlns:p14="http://schemas.microsoft.com/office/powerpoint/2010/main" val="36254653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Statische Seiten werden </a:t>
            </a:r>
            <a:r>
              <a:rPr lang="de-DE" dirty="0" err="1">
                <a:solidFill>
                  <a:srgbClr val="36544F"/>
                </a:solidFill>
              </a:rPr>
              <a:t>gecached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b="0" dirty="0"/>
              <a:t>Auf dem Server und im Browser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Leider (?) nur Routen-basiert</a:t>
            </a:r>
            <a:endParaRPr lang="de-DE" b="0" dirty="0"/>
          </a:p>
          <a:p>
            <a:pPr>
              <a:lnSpc>
                <a:spcPct val="140000"/>
              </a:lnSpc>
            </a:pPr>
            <a:r>
              <a:rPr lang="de-DE" dirty="0" err="1">
                <a:solidFill>
                  <a:srgbClr val="36544F"/>
                </a:solidFill>
              </a:rPr>
              <a:t>Invalidierung</a:t>
            </a:r>
            <a:r>
              <a:rPr lang="de-DE" dirty="0">
                <a:solidFill>
                  <a:srgbClr val="36544F"/>
                </a:solidFill>
              </a:rPr>
              <a:t> über API oder zeitgesteuert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Das Verhalten ist manchmal verwirrend und leider (?) </a:t>
            </a:r>
            <a:r>
              <a:rPr lang="de-DE" b="0" dirty="0" err="1">
                <a:solidFill>
                  <a:srgbClr val="36544F"/>
                </a:solidFill>
              </a:rPr>
              <a:t>opt</a:t>
            </a:r>
            <a:r>
              <a:rPr lang="de-DE" b="0" dirty="0">
                <a:solidFill>
                  <a:srgbClr val="36544F"/>
                </a:solidFill>
              </a:rPr>
              <a:t>-out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637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Preloading</a:t>
            </a:r>
            <a:endParaRPr lang="de-DE" dirty="0"/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Interne Routen könnten von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r>
              <a:rPr lang="de-DE" dirty="0">
                <a:solidFill>
                  <a:srgbClr val="36544F"/>
                </a:solidFill>
              </a:rPr>
              <a:t> im Hintergrund geladen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Dann geht der Seitenwechsel schneller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Header.tsx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enablePrefetch</a:t>
            </a:r>
            <a:r>
              <a:rPr lang="de-DE" sz="1800" b="0" dirty="0">
                <a:solidFill>
                  <a:srgbClr val="B58900"/>
                </a:solidFill>
              </a:rPr>
              <a:t> auf </a:t>
            </a:r>
            <a:r>
              <a:rPr lang="de-DE" sz="1800" b="0" dirty="0" err="1">
                <a:solidFill>
                  <a:srgbClr val="B58900"/>
                </a:solidFill>
              </a:rPr>
              <a:t>true</a:t>
            </a:r>
            <a:r>
              <a:rPr lang="de-DE" sz="1800" b="0" dirty="0">
                <a:solidFill>
                  <a:srgbClr val="B58900"/>
                </a:solidFill>
              </a:rPr>
              <a:t> stellen,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endParaRPr lang="de-DE" sz="1800" b="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054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Unsere Blog-Anwendung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1534602" y="2245106"/>
            <a:ext cx="5327373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Einzelne Schritte der Blog-Anwendung erneut prüfen:</a:t>
            </a:r>
          </a:p>
          <a:p>
            <a:r>
              <a:rPr lang="de-DE" sz="2800" dirty="0">
                <a:solidFill>
                  <a:srgbClr val="FF0000"/>
                </a:solidFill>
              </a:rPr>
              <a:t>wo macht </a:t>
            </a:r>
            <a:r>
              <a:rPr lang="de-DE" sz="2800" dirty="0" err="1">
                <a:solidFill>
                  <a:srgbClr val="FF0000"/>
                </a:solidFill>
              </a:rPr>
              <a:t>Next.js</a:t>
            </a:r>
            <a:r>
              <a:rPr lang="de-DE" sz="2800" dirty="0">
                <a:solidFill>
                  <a:srgbClr val="FF0000"/>
                </a:solidFill>
              </a:rPr>
              <a:t> Sinn</a:t>
            </a:r>
          </a:p>
        </p:txBody>
      </p:sp>
    </p:spTree>
    <p:extLst>
      <p:ext uri="{BB962C8B-B14F-4D97-AF65-F5344CB8AC3E}">
        <p14:creationId xmlns:p14="http://schemas.microsoft.com/office/powerpoint/2010/main" val="3361339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geht mit 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so-la-la (kommt auf die Anforderung an)</a:t>
            </a:r>
          </a:p>
          <a:p>
            <a:pPr lvl="1">
              <a:lnSpc>
                <a:spcPct val="140000"/>
              </a:lnSpc>
            </a:pPr>
            <a:r>
              <a:rPr lang="de-DE" sz="1300" dirty="0" err="1"/>
              <a:t>Disablen</a:t>
            </a:r>
            <a:r>
              <a:rPr lang="de-DE" sz="1300" dirty="0"/>
              <a:t> des Buttons ohne JS nicht möglich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Absenden des Formulars: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Server muss komplette Seite neu zurückschicken</a:t>
            </a:r>
          </a:p>
          <a:p>
            <a:pPr lvl="1">
              <a:lnSpc>
                <a:spcPct val="140000"/>
              </a:lnSpc>
            </a:pPr>
            <a:r>
              <a:rPr lang="de-DE" sz="1300" dirty="0"/>
              <a:t>Ggf. mit Fehlermeldung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Was bedeutet das für das Datenvolumen?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4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Formvalidierung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der Eingaben </a:t>
            </a:r>
            <a:r>
              <a:rPr lang="de-DE" sz="1600" b="0" u="sng" dirty="0">
                <a:solidFill>
                  <a:srgbClr val="36544F"/>
                </a:solidFill>
              </a:rPr>
              <a:t>muss</a:t>
            </a:r>
            <a:r>
              <a:rPr lang="de-DE" sz="1600" b="0" dirty="0">
                <a:solidFill>
                  <a:srgbClr val="36544F"/>
                </a:solidFill>
              </a:rPr>
              <a:t> im Server erfolgen (Sicherheit!)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</a:t>
            </a:r>
            <a:r>
              <a:rPr lang="de-DE" sz="1600" b="0" u="sng" dirty="0">
                <a:solidFill>
                  <a:srgbClr val="36544F"/>
                </a:solidFill>
              </a:rPr>
              <a:t>kann</a:t>
            </a:r>
            <a:r>
              <a:rPr lang="de-DE" sz="1600" b="0" dirty="0">
                <a:solidFill>
                  <a:srgbClr val="36544F"/>
                </a:solidFill>
              </a:rPr>
              <a:t> im Client erfolgen (bessere UX)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Constraints</a:t>
            </a:r>
            <a:r>
              <a:rPr lang="de-DE" sz="1600" b="0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z.B. semantische Felder (email, </a:t>
            </a:r>
            <a:r>
              <a:rPr lang="de-DE" sz="1300" b="0" dirty="0" err="1">
                <a:solidFill>
                  <a:srgbClr val="36544F"/>
                </a:solidFill>
              </a:rPr>
              <a:t>number</a:t>
            </a:r>
            <a:r>
              <a:rPr lang="de-DE" sz="1300" b="0" dirty="0">
                <a:solidFill>
                  <a:srgbClr val="36544F"/>
                </a:solidFill>
              </a:rPr>
              <a:t>) mit eingebauten </a:t>
            </a:r>
            <a:r>
              <a:rPr lang="de-DE" sz="1300" b="0" dirty="0" err="1">
                <a:solidFill>
                  <a:srgbClr val="36544F"/>
                </a:solidFill>
              </a:rPr>
              <a:t>Constraints</a:t>
            </a:r>
            <a:endParaRPr lang="de-DE" sz="13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300" dirty="0"/>
              <a:t>JS API für komplexe Validierungen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deckt einige Fälle noch nicht ab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8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Konsequenzen wie beim 1. Formular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Backend muss jetzt aber in der Lage sein, für eine Seite mit zwei Formularen zu arbeiten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woher die Daten jeweils kommen (URL, POST Body, ...)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welche Meldungen wohin gerendert werden müssen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 (?)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Browser muss Seite mit Platzhalter/Wartemeldung liefern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Client muss auf fehlende Teile warten und dann in die Seite integrieren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HTMX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5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5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Als Reaktion auf den "Add"-Button-Klick muss neben dem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-Request auch unmittelbar die Darstellung angepasst werden 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und der Button muss disabled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8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der Request läuft, zeigt der Browser ein Wartesymbol an (wenn überhaupt)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Laden der Daten muss von der Darstellung entkoppelt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Was bedeutet das für unsere SEO-Anforderung?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28726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7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schwierig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Formulare müssten "eins" sein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Inhalte müssten beim Klick auf den Server übertragen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müsste wissen, was er tun soll (Button "Add" oder Button "Register")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64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 Navigation über die Links kommt immer neue Seite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Eingaben sind dann weg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Eingaben müssen also irgendwo zwischengespeichert werden (bzw. bei jedem Request mitgesendet werden)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Klassiker in SPA: Globaler Zustand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Wie sähe es aus, wenn die Daten sogar über Seiten </a:t>
            </a:r>
            <a:r>
              <a:rPr lang="de-DE" sz="1600" b="0" dirty="0" err="1">
                <a:solidFill>
                  <a:srgbClr val="36544F"/>
                </a:solidFill>
              </a:rPr>
              <a:t>reload</a:t>
            </a:r>
            <a:r>
              <a:rPr lang="de-DE" sz="1600" b="0" dirty="0">
                <a:solidFill>
                  <a:srgbClr val="36544F"/>
                </a:solidFill>
              </a:rPr>
              <a:t> erhalten bleiben sollen?</a:t>
            </a:r>
          </a:p>
          <a:p>
            <a:pPr marL="342900" lvl="1" indent="0">
              <a:lnSpc>
                <a:spcPct val="140000"/>
              </a:lnSpc>
              <a:buNone/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3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wird ein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o.ä. dargestellt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ein Video läuft (z.B. mit Werbung)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41AC81-1E8C-CB68-727B-00DC7823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EC5CB1-C300-2FD2-3A77-1B92F017FD21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5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Server Request wird die Seite komplett neu aufgebaut, Video fängt von vorne an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Countdown/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ist ohne JS ohnehin nicht möglich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B6BF17-4052-6907-6FF6-DBB2AC41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139DDE9-A745-E022-5688-A6C7FF88CE7B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94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CommentService</a:t>
            </a:r>
            <a:r>
              <a:rPr lang="de-DE" sz="1600" b="0" dirty="0">
                <a:solidFill>
                  <a:srgbClr val="36544F"/>
                </a:solidFill>
              </a:rPr>
              <a:t> wird von einem externen Dienstleister betrieben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brauchen für den Zugriff einen API-Key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API-Key ist ein Geheimnis und darf nicht für Dritte sichtbar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Weder noch: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"Geheimnisse" wie Keys und Passwörter dürfen nicht in den Client gelangen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Sofern die Blog-Anwendung API </a:t>
            </a:r>
            <a:r>
              <a:rPr lang="de-DE" sz="1600" b="0" dirty="0" err="1">
                <a:solidFill>
                  <a:srgbClr val="36544F"/>
                </a:solidFill>
              </a:rPr>
              <a:t>Requests</a:t>
            </a:r>
            <a:r>
              <a:rPr lang="de-DE" sz="1600" b="0" dirty="0">
                <a:solidFill>
                  <a:srgbClr val="36544F"/>
                </a:solidFill>
              </a:rPr>
              <a:t> mit JavaScript macht, müsste "unser" Backend dafür einen "Proxy-Dienst" anbieten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Proxy-Dienst nimmt den Request vom Client, fügt den Key hinzu und leitet ihn an den Dritt-Service weiter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07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Der Weg zur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38210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6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57230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Wo haben wir denn jetzt überall JavaScript?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Button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r>
              <a:rPr lang="de-DE" sz="1600" b="0" dirty="0">
                <a:solidFill>
                  <a:srgbClr val="36544F"/>
                </a:solidFill>
              </a:rPr>
              <a:t>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Warte-Meldung,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Seitenwechsel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nicht verlieren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 des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Newsletter-Formulars nicht verlieren</a:t>
            </a:r>
          </a:p>
          <a:p>
            <a:pPr>
              <a:lnSpc>
                <a:spcPct val="140000"/>
              </a:lnSpc>
            </a:pPr>
            <a:r>
              <a:rPr lang="de-DE" sz="1600" b="0">
                <a:solidFill>
                  <a:srgbClr val="36544F"/>
                </a:solidFill>
              </a:rPr>
              <a:t>(evtl.) </a:t>
            </a:r>
            <a:r>
              <a:rPr lang="de-DE" sz="1600" b="0" dirty="0">
                <a:solidFill>
                  <a:srgbClr val="36544F"/>
                </a:solidFill>
              </a:rPr>
              <a:t>Formulare: Validierung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Kommentare: Warte-Meldung, wenn Laden lange dauert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Blog-Artikel: Warte-Meldung, wenn Laden lange dauert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9FE6D1-DC9D-605F-E481-205D93EF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36" y="1263743"/>
            <a:ext cx="3493114" cy="3679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930E33-907C-5501-3130-97170EED06F2}"/>
              </a:ext>
            </a:extLst>
          </p:cNvPr>
          <p:cNvSpPr/>
          <p:nvPr/>
        </p:nvSpPr>
        <p:spPr>
          <a:xfrm>
            <a:off x="5517661" y="1958360"/>
            <a:ext cx="2102339" cy="28668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A48010-A0FA-05D7-3188-7BA03759D92A}"/>
              </a:ext>
            </a:extLst>
          </p:cNvPr>
          <p:cNvSpPr/>
          <p:nvPr/>
        </p:nvSpPr>
        <p:spPr>
          <a:xfrm>
            <a:off x="5572370" y="4325932"/>
            <a:ext cx="1922584" cy="42984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B7823E5-56E8-0541-DB11-328B62BFCA96}"/>
              </a:ext>
            </a:extLst>
          </p:cNvPr>
          <p:cNvSpPr/>
          <p:nvPr/>
        </p:nvSpPr>
        <p:spPr>
          <a:xfrm>
            <a:off x="7666397" y="2396896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8F9915-C3B5-96D1-D6E9-51E454A1DA0D}"/>
              </a:ext>
            </a:extLst>
          </p:cNvPr>
          <p:cNvSpPr/>
          <p:nvPr/>
        </p:nvSpPr>
        <p:spPr>
          <a:xfrm>
            <a:off x="5572370" y="3898359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C1E9613-47E7-7411-D220-AD7CCE86A062}"/>
              </a:ext>
            </a:extLst>
          </p:cNvPr>
          <p:cNvSpPr/>
          <p:nvPr/>
        </p:nvSpPr>
        <p:spPr>
          <a:xfrm>
            <a:off x="7161376" y="4544290"/>
            <a:ext cx="295031" cy="18912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06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Anwendungen vs. Single-Page-Anwendungen</a:t>
            </a:r>
          </a:p>
        </p:txBody>
      </p:sp>
    </p:spTree>
    <p:extLst>
      <p:ext uri="{BB962C8B-B14F-4D97-AF65-F5344CB8AC3E}">
        <p14:creationId xmlns:p14="http://schemas.microsoft.com/office/powerpoint/2010/main" val="2435244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Alle Informationen, die der Server braucht, müssen bei jedem Request mitgegeben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Inhalt von Eingabefeldern, welche Menüs sind offen etc.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Technik: URL, Request-Parameter, Cookies, Headers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Im Backend muss dann die ganze Seite zusammengebaut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Ggf. können Teile aus dem Cache kommen, aber es muss aus Browser-Sicht eine komplette Seite kommen</a:t>
            </a:r>
          </a:p>
        </p:txBody>
      </p:sp>
    </p:spTree>
    <p:extLst>
      <p:ext uri="{BB962C8B-B14F-4D97-AF65-F5344CB8AC3E}">
        <p14:creationId xmlns:p14="http://schemas.microsoft.com/office/powerpoint/2010/main" val="2100093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Wir brauchen JavaScript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In realistischen </a:t>
            </a:r>
            <a:r>
              <a:rPr lang="de-DE" u="sng" dirty="0">
                <a:solidFill>
                  <a:srgbClr val="36544F"/>
                </a:solidFill>
              </a:rPr>
              <a:t>Anwendungen</a:t>
            </a:r>
            <a:r>
              <a:rPr lang="de-DE" dirty="0">
                <a:solidFill>
                  <a:srgbClr val="36544F"/>
                </a:solidFill>
              </a:rPr>
              <a:t> ist JavaScript unverzichtbar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Vielleicht schneller/früher als man häufig denkt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 "klassischem" Ansatz besteht die Gefahr, dass UI in zwei Teile aufgeteilt wird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"Das bisschen JavaScript wurschteln wir da irgendwie rein"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Aufteilung in Backend-Sprache und JavaScript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61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Man muss JavaScript machen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Man kann auch TypeScript nehmen. JavaScript und TypeScript werden heute synonym verwendet.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spezialisierte Frameworks zum Bauen von SPAs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insbesondere Angular, </a:t>
            </a:r>
            <a:r>
              <a:rPr lang="de-DE" sz="1600" dirty="0" err="1"/>
              <a:t>React</a:t>
            </a:r>
            <a:r>
              <a:rPr lang="de-DE" sz="1600" dirty="0"/>
              <a:t>, </a:t>
            </a:r>
            <a:r>
              <a:rPr lang="de-DE" sz="1600" dirty="0" err="1"/>
              <a:t>Vue</a:t>
            </a:r>
            <a:endParaRPr lang="de-DE" sz="1600" dirty="0"/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09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Konsequente Trennung von UI und Backend</a:t>
            </a:r>
          </a:p>
          <a:p>
            <a:pPr lvl="1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</a:rPr>
              <a:t>Klare Architektur, klare Aufgabenverteilung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Löst also das "JavaScript-</a:t>
            </a:r>
            <a:r>
              <a:rPr lang="de-DE" sz="1600" dirty="0" err="1"/>
              <a:t>Schnippsel</a:t>
            </a:r>
            <a:r>
              <a:rPr lang="de-DE" sz="1600" dirty="0"/>
              <a:t>-Problem"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Schnitt der Anwendung muss nicht den Backend-Services entsprechen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Oftmals ist eine UI "grober" oder einfach nur anders geschnitten als Services im Backend</a:t>
            </a:r>
          </a:p>
          <a:p>
            <a:pPr lvl="1">
              <a:lnSpc>
                <a:spcPct val="130000"/>
              </a:lnSpc>
            </a:pPr>
            <a:r>
              <a:rPr lang="de-DE" sz="1600" dirty="0" err="1">
                <a:solidFill>
                  <a:srgbClr val="36544F"/>
                </a:solidFill>
              </a:rPr>
              <a:t>Sachbearbeiter:in</a:t>
            </a:r>
            <a:r>
              <a:rPr lang="de-DE" sz="1600" dirty="0">
                <a:solidFill>
                  <a:srgbClr val="36544F"/>
                </a:solidFill>
              </a:rPr>
              <a:t> möchte z.B. Kundendaten, vorherige Einkäufe und ... in </a:t>
            </a:r>
            <a:r>
              <a:rPr lang="de-DE" sz="1600" u="sng" dirty="0">
                <a:solidFill>
                  <a:srgbClr val="36544F"/>
                </a:solidFill>
              </a:rPr>
              <a:t>einer</a:t>
            </a:r>
            <a:r>
              <a:rPr lang="de-DE" sz="1600" dirty="0">
                <a:solidFill>
                  <a:srgbClr val="36544F"/>
                </a:solidFill>
              </a:rPr>
              <a:t> Ansicht sehen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Leser:in</a:t>
            </a:r>
            <a:r>
              <a:rPr lang="de-DE" sz="1600" dirty="0"/>
              <a:t> möchte Blog-Artikel und Kommentare und Tipps für weitere Artikel in </a:t>
            </a:r>
            <a:r>
              <a:rPr lang="de-DE" sz="1600" u="sng" dirty="0"/>
              <a:t>einer</a:t>
            </a:r>
            <a:r>
              <a:rPr lang="de-DE" sz="1600" dirty="0"/>
              <a:t> Ansicht sehen</a:t>
            </a:r>
            <a:endParaRPr lang="de-DE" sz="160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802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befindet 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Die Daten für eine Seite könnten gezielt per API Request(s) geladen werden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Teile von Seiten werden neu gerendert</a:t>
            </a:r>
          </a:p>
          <a:p>
            <a:pPr lvl="1">
              <a:lnSpc>
                <a:spcPct val="130000"/>
              </a:lnSpc>
            </a:pPr>
            <a:r>
              <a:rPr lang="de-DE" sz="1700" b="0" dirty="0"/>
              <a:t>Die Darstellung fängt nicht bei jeder Interaktion wieder bei "0" an</a:t>
            </a:r>
            <a:endParaRPr lang="de-DE" sz="17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97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Performance zur Laufzeit (Öffnen eines Menüs oder </a:t>
            </a:r>
            <a:r>
              <a:rPr lang="de-DE" b="0" dirty="0" err="1">
                <a:solidFill>
                  <a:srgbClr val="36544F"/>
                </a:solidFill>
              </a:rPr>
              <a:t>Drag'n'Drop</a:t>
            </a:r>
            <a:r>
              <a:rPr lang="de-DE" b="0" dirty="0">
                <a:solidFill>
                  <a:srgbClr val="36544F"/>
                </a:solidFill>
              </a:rPr>
              <a:t> funktioniert flüssig)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Performance beim Austausch mit Server-Daten (z.B. REST API)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der Diskussion um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-Ansätze geht es meist um den ersten Punkt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9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1.0)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Browser ist nur für die Darstellung zuständig</a:t>
            </a:r>
          </a:p>
          <a:p>
            <a:r>
              <a:rPr lang="de-DE" b="0" dirty="0">
                <a:solidFill>
                  <a:srgbClr val="36544F"/>
                </a:solidFill>
              </a:rPr>
              <a:t>UI wird auf dem Server erzeugt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(z.B. JSP/JSF, ASP, PHP)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Roundtrips</a:t>
            </a:r>
            <a:r>
              <a:rPr lang="de-DE" b="0" dirty="0">
                <a:solidFill>
                  <a:srgbClr val="36544F"/>
                </a:solidFill>
              </a:rPr>
              <a:t> für jede Kleinigkeit </a:t>
            </a:r>
          </a:p>
          <a:p>
            <a:r>
              <a:rPr lang="de-DE" b="0" dirty="0">
                <a:solidFill>
                  <a:srgbClr val="36544F"/>
                </a:solidFill>
              </a:rPr>
              <a:t>Dynamik / Interaktion fast unmöglich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6B92E-F18A-54F6-9759-23BC0EAFC5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1099198"/>
            <a:ext cx="3379842" cy="30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Jede weitere Navigation findet nur noch im Browser statt (keine Server Round-trips)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Deswegen "</a:t>
            </a:r>
            <a:r>
              <a:rPr lang="de-DE" u="sng" dirty="0"/>
              <a:t>Single</a:t>
            </a:r>
            <a:r>
              <a:rPr lang="de-DE" dirty="0"/>
              <a:t>-Page-Anwendung"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Server ist für die Geschäftslogik und die Bereitstellung der Daten zuständig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68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natürlich Kompromisse...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 Side Rendering (SSR)</a:t>
            </a:r>
          </a:p>
          <a:p>
            <a:pPr lvl="1"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Lazy-Loading</a:t>
            </a:r>
            <a:r>
              <a:rPr lang="de-DE" dirty="0">
                <a:solidFill>
                  <a:srgbClr val="36544F"/>
                </a:solidFill>
              </a:rPr>
              <a:t>: Teile des JavaScript-Codes werden erst bei Bedarf geladen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Caching der Artefakte: einzelne JS-Dateien können im Browser </a:t>
            </a:r>
            <a:r>
              <a:rPr lang="de-DE" dirty="0" err="1"/>
              <a:t>gecached</a:t>
            </a:r>
            <a:r>
              <a:rPr lang="de-DE" dirty="0"/>
              <a:t>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03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296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r>
              <a:rPr lang="de-DE" dirty="0"/>
              <a:t>😢 Erst jetzt ist die Anwendung interaktiv</a:t>
            </a:r>
          </a:p>
          <a:p>
            <a:pPr lvl="1"/>
            <a:r>
              <a:rPr lang="de-DE" dirty="0"/>
              <a:t>Jede weitere Navigation findet im Client statt (ohne Server </a:t>
            </a:r>
            <a:r>
              <a:rPr lang="de-DE" dirty="0" err="1"/>
              <a:t>roundtrip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Fullstack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52081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1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Im Client nur dort JS, wo technisch notwendig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wie beim JS-</a:t>
            </a:r>
            <a:r>
              <a:rPr lang="de-DE" dirty="0" err="1">
                <a:solidFill>
                  <a:srgbClr val="36544F"/>
                </a:solidFill>
              </a:rPr>
              <a:t>Schnippsel</a:t>
            </a:r>
            <a:r>
              <a:rPr lang="de-DE" dirty="0">
                <a:solidFill>
                  <a:srgbClr val="36544F"/>
                </a:solidFill>
              </a:rPr>
              <a:t>-Ansatz!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...aber Entwicklung aus einem Guss / Stack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beim Single-Page-Ansatz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Das Beste aus beiden Welten?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23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Vue</a:t>
            </a:r>
            <a:r>
              <a:rPr lang="de-DE" dirty="0"/>
              <a:t> (</a:t>
            </a:r>
            <a:r>
              <a:rPr lang="de-DE" dirty="0" err="1"/>
              <a:t>Nuxt</a:t>
            </a:r>
            <a:r>
              <a:rPr lang="de-DE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SvelteKit</a:t>
            </a:r>
            <a:r>
              <a:rPr lang="de-DE" dirty="0"/>
              <a:t> (</a:t>
            </a:r>
            <a:r>
              <a:rPr lang="de-DE" dirty="0" err="1"/>
              <a:t>Svelte</a:t>
            </a:r>
            <a:r>
              <a:rPr lang="de-DE" dirty="0"/>
              <a:t>)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Astro</a:t>
            </a:r>
            <a:r>
              <a:rPr lang="de-DE" dirty="0">
                <a:solidFill>
                  <a:srgbClr val="36544F"/>
                </a:solidFill>
              </a:rPr>
              <a:t>, </a:t>
            </a:r>
            <a:r>
              <a:rPr lang="de-DE" dirty="0" err="1">
                <a:solidFill>
                  <a:srgbClr val="36544F"/>
                </a:solidFill>
              </a:rPr>
              <a:t>Qwik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(HTMX)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Kein </a:t>
            </a: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/>
              <a:t>-Framework aber evtl. interessant für kleinere Anwendungen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86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Konzepte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Reihe von Ideen, JS-basierte Anwendungen schneller in den Browser zu bringen....</a:t>
            </a:r>
          </a:p>
          <a:p>
            <a:r>
              <a:rPr lang="de-DE" b="0" dirty="0">
                <a:solidFill>
                  <a:srgbClr val="36544F"/>
                </a:solidFill>
              </a:rPr>
              <a:t>Umsetzung unterscheidet sich je nach Framework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85DE0C-2123-9397-7957-7C92FD95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1" y="2656643"/>
            <a:ext cx="1886432" cy="15679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444CB7-C85F-8301-2B15-38241BFA428E}"/>
              </a:ext>
            </a:extLst>
          </p:cNvPr>
          <p:cNvSpPr txBox="1"/>
          <p:nvPr/>
        </p:nvSpPr>
        <p:spPr>
          <a:xfrm>
            <a:off x="269950" y="421093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kit.svelte.dev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6E30E1-5560-1C21-9E43-691B9AE9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28" y="2656643"/>
            <a:ext cx="3555474" cy="1346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870E7E-B4E3-BA33-466A-E437AEEB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80" y="2656643"/>
            <a:ext cx="2221129" cy="19737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148EC5-CE83-D4A5-CF9F-D0450F84CC41}"/>
              </a:ext>
            </a:extLst>
          </p:cNvPr>
          <p:cNvSpPr txBox="1"/>
          <p:nvPr/>
        </p:nvSpPr>
        <p:spPr>
          <a:xfrm>
            <a:off x="2584300" y="4003147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nextjs.org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1A62B9-AE12-C3CC-1730-EC35720B2E1A}"/>
              </a:ext>
            </a:extLst>
          </p:cNvPr>
          <p:cNvSpPr txBox="1"/>
          <p:nvPr/>
        </p:nvSpPr>
        <p:spPr>
          <a:xfrm>
            <a:off x="6483772" y="4618782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nuxt.com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D18D3-7B13-7817-DF48-8102FD6A5023}"/>
              </a:ext>
            </a:extLst>
          </p:cNvPr>
          <p:cNvSpPr/>
          <p:nvPr/>
        </p:nvSpPr>
        <p:spPr>
          <a:xfrm>
            <a:off x="437990" y="3158138"/>
            <a:ext cx="1340864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799886F-D6EB-F3DC-5159-0F2B81198A23}"/>
              </a:ext>
            </a:extLst>
          </p:cNvPr>
          <p:cNvSpPr/>
          <p:nvPr/>
        </p:nvSpPr>
        <p:spPr>
          <a:xfrm>
            <a:off x="2937862" y="3256109"/>
            <a:ext cx="1049047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DDF7CBA-160A-43E4-0811-363FFB146726}"/>
              </a:ext>
            </a:extLst>
          </p:cNvPr>
          <p:cNvSpPr/>
          <p:nvPr/>
        </p:nvSpPr>
        <p:spPr>
          <a:xfrm>
            <a:off x="4814771" y="3440614"/>
            <a:ext cx="302795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B3D29C4-1C9A-30CE-BF1A-7BE7C30763C1}"/>
              </a:ext>
            </a:extLst>
          </p:cNvPr>
          <p:cNvSpPr/>
          <p:nvPr/>
        </p:nvSpPr>
        <p:spPr>
          <a:xfrm>
            <a:off x="6922758" y="4100301"/>
            <a:ext cx="1272264" cy="1242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F14579-DACC-FC1C-49FE-CEF89429DD43}"/>
              </a:ext>
            </a:extLst>
          </p:cNvPr>
          <p:cNvSpPr/>
          <p:nvPr/>
        </p:nvSpPr>
        <p:spPr>
          <a:xfrm>
            <a:off x="6662468" y="3694532"/>
            <a:ext cx="1272264" cy="17294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273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</a:t>
            </a:r>
            <a:r>
              <a:rPr lang="de-DE" b="0" dirty="0" err="1">
                <a:solidFill>
                  <a:srgbClr val="36544F"/>
                </a:solidFill>
              </a:rPr>
              <a:t>Schnippseln</a:t>
            </a:r>
            <a:r>
              <a:rPr lang="de-DE" b="0" dirty="0">
                <a:solidFill>
                  <a:srgbClr val="36544F"/>
                </a:solidFill>
              </a:rPr>
              <a:t>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r>
              <a:rPr lang="de-DE" b="0" dirty="0">
                <a:solidFill>
                  <a:srgbClr val="36544F"/>
                </a:solidFill>
              </a:rPr>
              <a:t>Animationen </a:t>
            </a:r>
            <a:r>
              <a:rPr lang="de-DE" sz="1800" b="0" dirty="0">
                <a:solidFill>
                  <a:srgbClr val="36544F"/>
                </a:solidFill>
              </a:rPr>
              <a:t>🤩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Multi-Page-</a:t>
            </a:r>
            <a:r>
              <a:rPr lang="de-DE" sz="1800" dirty="0" err="1">
                <a:solidFill>
                  <a:srgbClr val="36544F"/>
                </a:solidFill>
              </a:rPr>
              <a:t>Application</a:t>
            </a:r>
            <a:r>
              <a:rPr lang="de-DE" sz="1800" dirty="0">
                <a:solidFill>
                  <a:srgbClr val="36544F"/>
                </a:solidFill>
              </a:rPr>
              <a:t> (MPA)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"Traditionelle" Web-Anwendung, in der der Client pro Route einen Request zum Server macht</a:t>
            </a:r>
            <a:endParaRPr lang="de-DE" sz="14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11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Seite einer JS-Anwendung wird auf dem Server gerendert</a:t>
            </a:r>
          </a:p>
          <a:p>
            <a:pPr lvl="1"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</a:rPr>
              <a:t>Fertiger HTML-Code wird zum Client geschickt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Hydration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Serverseitig gerenderte HTML-Seite wird auf dem Client durch Hinzufügen und Ausführen von JavaScript interaktiv gemacht. Erst danach ist die Anwendung interaktiv.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Partial, </a:t>
            </a:r>
            <a:r>
              <a:rPr lang="de-DE" sz="1800" dirty="0" err="1">
                <a:solidFill>
                  <a:srgbClr val="36544F"/>
                </a:solidFill>
              </a:rPr>
              <a:t>selective</a:t>
            </a:r>
            <a:r>
              <a:rPr lang="de-DE" sz="1800" dirty="0">
                <a:solidFill>
                  <a:srgbClr val="36544F"/>
                </a:solidFill>
              </a:rPr>
              <a:t>, oder progressive </a:t>
            </a:r>
            <a:r>
              <a:rPr lang="de-DE" sz="1800" dirty="0" err="1">
                <a:solidFill>
                  <a:srgbClr val="36544F"/>
                </a:solidFill>
              </a:rPr>
              <a:t>hydration</a:t>
            </a:r>
            <a:r>
              <a:rPr lang="de-DE" sz="180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Es werden nur Teile des HTML-Codes interaktiv gemacht, bzw. Schritt-für-Schritt (z.B. mit Suspense in </a:t>
            </a:r>
            <a:r>
              <a:rPr lang="de-DE" sz="1500" dirty="0" err="1"/>
              <a:t>React</a:t>
            </a:r>
            <a:r>
              <a:rPr lang="de-DE" sz="1500" dirty="0"/>
              <a:t>)</a:t>
            </a:r>
            <a:endParaRPr lang="de-DE" sz="15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175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Progressive Enhancement: 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 Anwendung funktioniert grundsätzlich ohne JavaScript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 wird nur verwendet, um die Bedienbarkeit noch zu verbessern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Beispiel: 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Formular kann ausgefüllt und abgeschickt werden (ohne JS)</a:t>
            </a:r>
          </a:p>
          <a:p>
            <a:pPr lvl="2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Validiert wird aber nur mit JS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Motivation von PE: Man kann die Anwendung schon bedienen, auch wenn der JS-Code noch nicht geladen wurde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Begriffe: </a:t>
            </a:r>
            <a:r>
              <a:rPr lang="de-DE" dirty="0" err="1"/>
              <a:t>Render</a:t>
            </a:r>
            <a:r>
              <a:rPr lang="de-DE" dirty="0"/>
              <a:t>-Verhalten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r>
              <a:rPr lang="de-DE" sz="1800" dirty="0" err="1">
                <a:solidFill>
                  <a:srgbClr val="36544F"/>
                </a:solidFill>
              </a:rPr>
              <a:t>Incremental</a:t>
            </a:r>
            <a:r>
              <a:rPr lang="de-DE" sz="1800" dirty="0">
                <a:solidFill>
                  <a:srgbClr val="36544F"/>
                </a:solidFill>
              </a:rPr>
              <a:t> Static Regeneration (ISG)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Einzelne Seiten der Anwendung werden zur Laufzeit neu generiert (z.B. wenn ein Artikel im CMS aktualisiert wurde)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Edge-Side Rendering (ESR)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Der Server für das Frontend läuft in einer "Edge-Funktion" im CDN (z.B. bei Cloudflare, </a:t>
            </a:r>
            <a:r>
              <a:rPr lang="de-DE" sz="1400" dirty="0" err="1"/>
              <a:t>Vercel</a:t>
            </a:r>
            <a:r>
              <a:rPr lang="de-DE" sz="1400" dirty="0"/>
              <a:t> oder </a:t>
            </a:r>
            <a:r>
              <a:rPr lang="de-DE" sz="1400" dirty="0" err="1"/>
              <a:t>Netlify</a:t>
            </a:r>
            <a:r>
              <a:rPr lang="de-DE" sz="1400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Da die Funktionen "nahe" beim Client laufen, soll die Latenz gering sein</a:t>
            </a:r>
          </a:p>
          <a:p>
            <a:pPr>
              <a:lnSpc>
                <a:spcPct val="130000"/>
              </a:lnSpc>
            </a:pPr>
            <a:endParaRPr lang="de-DE" sz="1800" dirty="0"/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723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33669" y="2063918"/>
            <a:ext cx="4876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am Beispiel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8" y="2721589"/>
            <a:ext cx="7429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48CE60-A060-5854-586F-FF0ACB39F224}"/>
              </a:ext>
            </a:extLst>
          </p:cNvPr>
          <p:cNvSpPr txBox="1"/>
          <p:nvPr/>
        </p:nvSpPr>
        <p:spPr>
          <a:xfrm>
            <a:off x="1" y="0"/>
            <a:ext cx="914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6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von </a:t>
            </a:r>
            <a:r>
              <a:rPr lang="de-DE" dirty="0" err="1"/>
              <a:t>Vercel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(https://</a:t>
            </a:r>
            <a:r>
              <a:rPr lang="de-DE" b="0" dirty="0" err="1">
                <a:solidFill>
                  <a:srgbClr val="36544F"/>
                </a:solidFill>
              </a:rPr>
              <a:t>nextjs.org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Basiert auf </a:t>
            </a:r>
            <a:r>
              <a:rPr lang="de-DE" sz="1800" dirty="0" err="1">
                <a:solidFill>
                  <a:srgbClr val="36544F"/>
                </a:solidFill>
              </a:rPr>
              <a:t>React</a:t>
            </a:r>
            <a:endParaRPr lang="de-DE" sz="18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Statisches und dynamisches Rendering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Caching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Enthält </a:t>
            </a:r>
            <a:r>
              <a:rPr lang="de-DE" sz="1800" dirty="0" err="1">
                <a:solidFill>
                  <a:srgbClr val="36544F"/>
                </a:solidFill>
              </a:rPr>
              <a:t>Build-Tooling</a:t>
            </a:r>
            <a:r>
              <a:rPr lang="de-DE" sz="1800" dirty="0">
                <a:solidFill>
                  <a:srgbClr val="36544F"/>
                </a:solidFill>
              </a:rPr>
              <a:t> und Server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Neuste Features mit dem "App-Router" (ab Version 13.4)</a:t>
            </a:r>
          </a:p>
          <a:p>
            <a:pPr lvl="1">
              <a:lnSpc>
                <a:spcPct val="130000"/>
              </a:lnSpc>
            </a:pPr>
            <a:r>
              <a:rPr lang="de-DE" sz="1500" dirty="0" err="1"/>
              <a:t>React</a:t>
            </a:r>
            <a:r>
              <a:rPr lang="de-DE" sz="1500" dirty="0"/>
              <a:t> Server Components (RSC)</a:t>
            </a:r>
            <a:endParaRPr lang="de-DE" sz="15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1400" dirty="0" err="1"/>
              <a:t>Suspsene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entspricht der </a:t>
            </a:r>
            <a:r>
              <a:rPr lang="de-DE" sz="1400" b="0" dirty="0" err="1">
                <a:solidFill>
                  <a:srgbClr val="36544F"/>
                </a:solidFill>
              </a:rPr>
              <a:t>React</a:t>
            </a:r>
            <a:r>
              <a:rPr lang="de-DE" sz="1400" b="0" dirty="0">
                <a:solidFill>
                  <a:srgbClr val="36544F"/>
                </a:solidFill>
              </a:rPr>
              <a:t> "Architekturvision"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38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Architektur/</a:t>
            </a:r>
            <a:r>
              <a:rPr lang="de-DE" dirty="0" err="1"/>
              <a:t>Deployment</a:t>
            </a:r>
            <a:r>
              <a:rPr lang="de-DE" dirty="0"/>
              <a:t> Auswirkungen</a:t>
            </a:r>
          </a:p>
          <a:p>
            <a:pPr marL="0" indent="0">
              <a:buNone/>
            </a:pPr>
            <a:r>
              <a:rPr lang="de-DE" dirty="0"/>
              <a:t>"Klassisch"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dirty="0"/>
          </a:p>
          <a:p>
            <a:pPr lvl="1"/>
            <a:r>
              <a:rPr lang="de-DE" dirty="0"/>
              <a:t>SPA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Fullstack</a:t>
            </a:r>
            <a:r>
              <a:rPr lang="de-DE" dirty="0"/>
              <a:t> ("Backend </a:t>
            </a:r>
            <a:r>
              <a:rPr lang="de-DE" dirty="0" err="1"/>
              <a:t>for</a:t>
            </a:r>
            <a:r>
              <a:rPr lang="de-DE" dirty="0"/>
              <a:t> Frontend")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6335203" y="672615"/>
            <a:ext cx="938434" cy="52322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todo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993D24-634F-138B-9001-B61A1AB64CDC}"/>
              </a:ext>
            </a:extLst>
          </p:cNvPr>
          <p:cNvSpPr/>
          <p:nvPr/>
        </p:nvSpPr>
        <p:spPr>
          <a:xfrm>
            <a:off x="2854036" y="1678132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10ECF42-C566-C360-F5BC-BF8ED0294C07}"/>
              </a:ext>
            </a:extLst>
          </p:cNvPr>
          <p:cNvSpPr txBox="1"/>
          <p:nvPr/>
        </p:nvSpPr>
        <p:spPr>
          <a:xfrm>
            <a:off x="3221182" y="1955223"/>
            <a:ext cx="1236236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7343C70-41C7-95FD-99B1-1522852A1BDC}"/>
              </a:ext>
            </a:extLst>
          </p:cNvPr>
          <p:cNvSpPr/>
          <p:nvPr/>
        </p:nvSpPr>
        <p:spPr>
          <a:xfrm>
            <a:off x="491836" y="1678132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6EB649-BCE7-8813-B769-76D104D8D27F}"/>
              </a:ext>
            </a:extLst>
          </p:cNvPr>
          <p:cNvSpPr txBox="1"/>
          <p:nvPr/>
        </p:nvSpPr>
        <p:spPr>
          <a:xfrm>
            <a:off x="782782" y="1955223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246C4D-E86A-D00E-C5D4-B68DB4549F63}"/>
              </a:ext>
            </a:extLst>
          </p:cNvPr>
          <p:cNvSpPr/>
          <p:nvPr/>
        </p:nvSpPr>
        <p:spPr>
          <a:xfrm>
            <a:off x="2854036" y="3043920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D80EA47-42C1-CC49-E25C-5CEBFD1D87F0}"/>
              </a:ext>
            </a:extLst>
          </p:cNvPr>
          <p:cNvSpPr txBox="1"/>
          <p:nvPr/>
        </p:nvSpPr>
        <p:spPr>
          <a:xfrm>
            <a:off x="3221182" y="3203248"/>
            <a:ext cx="1744067" cy="830997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Backend+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</a:rPr>
              <a:t>Backend-API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24B26-64C5-9061-9432-C1F426E54F5E}"/>
              </a:ext>
            </a:extLst>
          </p:cNvPr>
          <p:cNvSpPr/>
          <p:nvPr/>
        </p:nvSpPr>
        <p:spPr>
          <a:xfrm>
            <a:off x="491836" y="3043920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75D9D1-C5B7-CC64-4157-19C16B770993}"/>
              </a:ext>
            </a:extLst>
          </p:cNvPr>
          <p:cNvSpPr txBox="1"/>
          <p:nvPr/>
        </p:nvSpPr>
        <p:spPr>
          <a:xfrm>
            <a:off x="782782" y="3321011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49579C5-8535-4901-24ED-A0179263159B}"/>
              </a:ext>
            </a:extLst>
          </p:cNvPr>
          <p:cNvSpPr/>
          <p:nvPr/>
        </p:nvSpPr>
        <p:spPr>
          <a:xfrm>
            <a:off x="28540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5C52E7-8BAF-C7A7-053B-91522743D738}"/>
              </a:ext>
            </a:extLst>
          </p:cNvPr>
          <p:cNvSpPr txBox="1"/>
          <p:nvPr/>
        </p:nvSpPr>
        <p:spPr>
          <a:xfrm>
            <a:off x="3221182" y="4678757"/>
            <a:ext cx="1235916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1B3D9D-90BE-FB05-DFBC-A910EA9465C7}"/>
              </a:ext>
            </a:extLst>
          </p:cNvPr>
          <p:cNvSpPr/>
          <p:nvPr/>
        </p:nvSpPr>
        <p:spPr>
          <a:xfrm>
            <a:off x="4918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D8A9E-3914-3160-615D-E7FD5189CF2E}"/>
              </a:ext>
            </a:extLst>
          </p:cNvPr>
          <p:cNvSpPr txBox="1"/>
          <p:nvPr/>
        </p:nvSpPr>
        <p:spPr>
          <a:xfrm>
            <a:off x="782782" y="4796520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262A50A-EEA4-DDAA-8A53-5D67CE8A640F}"/>
              </a:ext>
            </a:extLst>
          </p:cNvPr>
          <p:cNvSpPr/>
          <p:nvPr/>
        </p:nvSpPr>
        <p:spPr>
          <a:xfrm>
            <a:off x="52162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581130-CC29-4653-3CEE-C5AAB6F2FAB6}"/>
              </a:ext>
            </a:extLst>
          </p:cNvPr>
          <p:cNvSpPr txBox="1"/>
          <p:nvPr/>
        </p:nvSpPr>
        <p:spPr>
          <a:xfrm>
            <a:off x="5457260" y="4714887"/>
            <a:ext cx="1718740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 API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73AA78B-FFE0-7C6F-9E48-4B8BFF1D5C06}"/>
              </a:ext>
            </a:extLst>
          </p:cNvPr>
          <p:cNvSpPr txBox="1"/>
          <p:nvPr/>
        </p:nvSpPr>
        <p:spPr>
          <a:xfrm>
            <a:off x="5359509" y="2575679"/>
            <a:ext cx="2612694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SPA: Mehr als ein Service </a:t>
            </a:r>
            <a:r>
              <a:rPr lang="de-DE" sz="2800" dirty="0" err="1">
                <a:solidFill>
                  <a:srgbClr val="FF0000"/>
                </a:solidFill>
              </a:rPr>
              <a:t>einzeichenn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75BD9E5-B2FB-82AD-63DB-D66F3A75D02E}"/>
              </a:ext>
            </a:extLst>
          </p:cNvPr>
          <p:cNvSpPr txBox="1"/>
          <p:nvPr/>
        </p:nvSpPr>
        <p:spPr>
          <a:xfrm>
            <a:off x="5851624" y="3413342"/>
            <a:ext cx="2612694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Fullstack</a:t>
            </a:r>
            <a:r>
              <a:rPr lang="de-DE" sz="2800" dirty="0">
                <a:solidFill>
                  <a:srgbClr val="FF0000"/>
                </a:solidFill>
              </a:rPr>
              <a:t>: </a:t>
            </a:r>
            <a:r>
              <a:rPr lang="de-DE" sz="2800" dirty="0" err="1">
                <a:solidFill>
                  <a:srgbClr val="FF0000"/>
                </a:solidFill>
              </a:rPr>
              <a:t>Fullstack-only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>
                <a:solidFill>
                  <a:srgbClr val="FF0000"/>
                </a:solidFill>
              </a:rPr>
              <a:t>als Alternative</a:t>
            </a:r>
            <a:endParaRPr lang="de-D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22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Architektur/</a:t>
            </a:r>
            <a:r>
              <a:rPr lang="de-DE" dirty="0" err="1"/>
              <a:t>Deployment</a:t>
            </a:r>
            <a:r>
              <a:rPr lang="de-DE" dirty="0"/>
              <a:t> Auswirkungen</a:t>
            </a:r>
          </a:p>
          <a:p>
            <a:pPr marL="0" indent="0">
              <a:buNone/>
            </a:pPr>
            <a:r>
              <a:rPr lang="de-DE" dirty="0"/>
              <a:t>"Klassisch"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2178424" y="2416891"/>
            <a:ext cx="3704403" cy="52322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Blog </a:t>
            </a:r>
            <a:r>
              <a:rPr lang="de-DE" sz="2800" dirty="0" err="1">
                <a:solidFill>
                  <a:srgbClr val="FF0000"/>
                </a:solidFill>
              </a:rPr>
              <a:t>Deployment</a:t>
            </a:r>
            <a:r>
              <a:rPr lang="de-DE" sz="2800" dirty="0">
                <a:solidFill>
                  <a:srgbClr val="FF0000"/>
                </a:solidFill>
              </a:rPr>
              <a:t> zeigen</a:t>
            </a:r>
          </a:p>
        </p:txBody>
      </p:sp>
    </p:spTree>
    <p:extLst>
      <p:ext uri="{BB962C8B-B14F-4D97-AF65-F5344CB8AC3E}">
        <p14:creationId xmlns:p14="http://schemas.microsoft.com/office/powerpoint/2010/main" val="2329014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8221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61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2E967E8-74DA-6E46-C69E-65298FB0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33" y="931511"/>
            <a:ext cx="2982384" cy="38271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13C6FD-E383-AF06-FACD-8697F3DC5ADC}"/>
              </a:ext>
            </a:extLst>
          </p:cNvPr>
          <p:cNvSpPr/>
          <p:nvPr/>
        </p:nvSpPr>
        <p:spPr>
          <a:xfrm>
            <a:off x="6650567" y="2440515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28EC2B6-F1E7-CAEB-7F12-510AF77FEE8C}"/>
              </a:ext>
            </a:extLst>
          </p:cNvPr>
          <p:cNvSpPr/>
          <p:nvPr/>
        </p:nvSpPr>
        <p:spPr>
          <a:xfrm>
            <a:off x="6509808" y="2845063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F9798F-4F20-BD7F-0581-71DFC1196C0C}"/>
              </a:ext>
            </a:extLst>
          </p:cNvPr>
          <p:cNvSpPr/>
          <p:nvPr/>
        </p:nvSpPr>
        <p:spPr>
          <a:xfrm>
            <a:off x="6696075" y="3949519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F1A7D4-3F5E-DC71-6A04-C19E0D299F55}"/>
              </a:ext>
            </a:extLst>
          </p:cNvPr>
          <p:cNvSpPr/>
          <p:nvPr/>
        </p:nvSpPr>
        <p:spPr>
          <a:xfrm>
            <a:off x="6479993" y="4374724"/>
            <a:ext cx="1317807" cy="341294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2F6BC4-D2CC-92CE-496A-9043AF9197E1}"/>
              </a:ext>
            </a:extLst>
          </p:cNvPr>
          <p:cNvSpPr txBox="1"/>
          <p:nvPr/>
        </p:nvSpPr>
        <p:spPr>
          <a:xfrm>
            <a:off x="5371171" y="244821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/B1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795313A-4762-5634-7714-F3B25F40ABDE}"/>
              </a:ext>
            </a:extLst>
          </p:cNvPr>
          <p:cNvSpPr txBox="1"/>
          <p:nvPr/>
        </p:nvSpPr>
        <p:spPr>
          <a:xfrm>
            <a:off x="5371171" y="288001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C1443B-3C5B-FBFE-0C68-0B329EB9C974}"/>
              </a:ext>
            </a:extLst>
          </p:cNvPr>
          <p:cNvSpPr txBox="1"/>
          <p:nvPr/>
        </p:nvSpPr>
        <p:spPr>
          <a:xfrm>
            <a:off x="5371171" y="4014547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shops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/S1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0CA965-30F1-7298-5D07-A3D5E2B7C6A7}"/>
              </a:ext>
            </a:extLst>
          </p:cNvPr>
          <p:cNvSpPr txBox="1"/>
          <p:nvPr/>
        </p:nvSpPr>
        <p:spPr>
          <a:xfrm>
            <a:off x="5371171" y="440401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28558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 Datei exportiert eine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-Komponente, die für die Route dargestellt werden soll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DCD09D-3C75-E754-8723-E9958CFE1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74"/>
          <a:stretch/>
        </p:blipFill>
        <p:spPr>
          <a:xfrm>
            <a:off x="807018" y="3784978"/>
            <a:ext cx="7772400" cy="11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559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einem Route-</a:t>
            </a:r>
            <a:r>
              <a:rPr lang="de-DE" sz="1800" dirty="0">
                <a:solidFill>
                  <a:srgbClr val="36544F"/>
                </a:solidFill>
              </a:rPr>
              <a:t>Verzeichnis</a:t>
            </a:r>
            <a:r>
              <a:rPr lang="de-DE" sz="1800" b="0" dirty="0">
                <a:solidFill>
                  <a:srgbClr val="36544F"/>
                </a:solidFill>
              </a:rPr>
              <a:t> kann es weitere Dateien (mit festgelegten Namen geben), die Komponenten für verschiedene Zwecke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/>
              <a:t>layout.tsx</a:t>
            </a:r>
            <a:r>
              <a:rPr lang="de-DE" sz="1500" dirty="0"/>
              <a:t>: Layout-Komponente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error.tsx</a:t>
            </a:r>
            <a:r>
              <a:rPr lang="de-DE" sz="1500" dirty="0"/>
              <a:t>: eine Komponente, die die im Fehlerfall angezeigt wird (ähnlich Error </a:t>
            </a:r>
            <a:r>
              <a:rPr lang="de-DE" sz="1500" dirty="0" err="1"/>
              <a:t>Boundaries</a:t>
            </a:r>
            <a:r>
              <a:rPr lang="de-DE" sz="1500" dirty="0"/>
              <a:t> im Client)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loading.tsx</a:t>
            </a:r>
            <a:r>
              <a:rPr lang="de-DE" sz="1500" b="0" dirty="0">
                <a:solidFill>
                  <a:srgbClr val="36544F"/>
                </a:solidFill>
              </a:rPr>
              <a:t>: wird gerendert, während noch Daten für die aktuelle Route geladen werden (bzw. </a:t>
            </a:r>
            <a:r>
              <a:rPr lang="de-DE" sz="1500" b="0" dirty="0" err="1">
                <a:solidFill>
                  <a:srgbClr val="36544F"/>
                </a:solidFill>
              </a:rPr>
              <a:t>Promises</a:t>
            </a:r>
            <a:r>
              <a:rPr lang="de-DE" sz="1500" b="0" dirty="0">
                <a:solidFill>
                  <a:srgbClr val="36544F"/>
                </a:solidFill>
              </a:rPr>
              <a:t> ausstehen)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not-</a:t>
            </a:r>
            <a:r>
              <a:rPr lang="de-DE" sz="1500" dirty="0" err="1"/>
              <a:t>found.tsx</a:t>
            </a:r>
            <a:r>
              <a:rPr lang="de-DE" sz="1500" dirty="0"/>
              <a:t>: wird aufgerufen, wenn eine Komponente in der Route einen 404-Fehler erzeugt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8C6B4-E108-B0EB-C412-F87BB0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17" y="856372"/>
            <a:ext cx="2273300" cy="40005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2C323E3-BFAA-11CC-C40B-A296FEA2EC1D}"/>
              </a:ext>
            </a:extLst>
          </p:cNvPr>
          <p:cNvSpPr/>
          <p:nvPr/>
        </p:nvSpPr>
        <p:spPr>
          <a:xfrm>
            <a:off x="7293621" y="1979598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D0252D-A905-68E2-A363-9CE98205C478}"/>
              </a:ext>
            </a:extLst>
          </p:cNvPr>
          <p:cNvSpPr/>
          <p:nvPr/>
        </p:nvSpPr>
        <p:spPr>
          <a:xfrm>
            <a:off x="7323357" y="2295085"/>
            <a:ext cx="135972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6F08CB3-1129-6E64-F820-BD4E24D80170}"/>
              </a:ext>
            </a:extLst>
          </p:cNvPr>
          <p:cNvSpPr/>
          <p:nvPr/>
        </p:nvSpPr>
        <p:spPr>
          <a:xfrm>
            <a:off x="7085464" y="4235397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1440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Jede Route kann eine Layout-Komponente haben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Dieser Komponente wird die darzustellende Seite als </a:t>
            </a:r>
            <a:r>
              <a:rPr lang="de-DE" sz="1800" b="0" dirty="0" err="1">
                <a:solidFill>
                  <a:srgbClr val="36544F"/>
                </a:solidFill>
              </a:rPr>
              <a:t>children</a:t>
            </a:r>
            <a:r>
              <a:rPr lang="de-DE" sz="1800" b="0" dirty="0">
                <a:solidFill>
                  <a:srgbClr val="36544F"/>
                </a:solidFill>
              </a:rPr>
              <a:t>-Property übergeben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Wenn eine Route keine Layout-Komponente hat, wird im Baum oberhalb nach der nächstgelegenen Layout-Komponente gesucht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verschachtelt sein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8C6B4-E108-B0EB-C412-F87BB0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17" y="856372"/>
            <a:ext cx="2273300" cy="4000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6F08CB3-1129-6E64-F820-BD4E24D80170}"/>
              </a:ext>
            </a:extLst>
          </p:cNvPr>
          <p:cNvSpPr/>
          <p:nvPr/>
        </p:nvSpPr>
        <p:spPr>
          <a:xfrm>
            <a:off x="7085464" y="4235397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316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10989" y="1428811"/>
            <a:ext cx="43220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2890637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3091466" y="305579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560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Es gibt Komponenten, die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Im Browser ist trotzdem JavaScript erforderlich...</a:t>
            </a:r>
          </a:p>
          <a:p>
            <a:r>
              <a:rPr lang="de-DE" b="0" dirty="0">
                <a:solidFill>
                  <a:srgbClr val="36544F"/>
                </a:solidFill>
              </a:rPr>
              <a:t>aber "nur" für das Framework (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>
                <a:solidFill>
                  <a:srgbClr val="36544F"/>
                </a:solidFill>
              </a:rPr>
              <a:t>und die interaktiven Teile der 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benötigte JavaScript-Code wächst nicht mehr mit jedem Feature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BAE803B-E44D-06EF-95D1-1E27EA60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0297E74-02E0-EAD3-8085-A361B2EFC7A6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10DC85-BDB4-02A5-DE4B-E8CBAF38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A565CB8-5E8D-404C-2788-29BBE8EC71DD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  <a:p>
            <a:pPr lvl="1"/>
            <a:r>
              <a:rPr lang="de-DE" dirty="0"/>
              <a:t>"</a:t>
            </a:r>
            <a:r>
              <a:rPr lang="de-DE" dirty="0" err="1"/>
              <a:t>Schippsel</a:t>
            </a:r>
            <a:r>
              <a:rPr lang="de-DE" dirty="0"/>
              <a:t>" aus dem klassischen Ansatz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723930-4383-F282-0309-6B0535FA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B81B0A-692C-317E-C6A6-B121753D6352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Im Mainstream angekommen</a:t>
            </a:r>
          </a:p>
          <a:p>
            <a:r>
              <a:rPr lang="de-DE" b="0" dirty="0">
                <a:solidFill>
                  <a:srgbClr val="36544F"/>
                </a:solidFill>
              </a:rPr>
              <a:t>Standard in vielen (auch nicht-JS) Anwendungen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spezialisierte Frameworks dafür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Trotzdem umstritten, weil...</a:t>
            </a:r>
          </a:p>
          <a:p>
            <a:pPr lvl="1"/>
            <a:r>
              <a:rPr lang="de-DE" sz="2000" dirty="0"/>
              <a:t>komplex zu entwickeln (JavaScript </a:t>
            </a:r>
            <a:r>
              <a:rPr lang="de-DE" dirty="0"/>
              <a:t>🙄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HTML/CSS-Code kann sowohl schlanker als auch schneller für den Browser sein (Lade- und Darstellungszeit)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Back-Button funktioniert nicht 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6092B8-BFEB-3DCA-2C27-02FD87BCB7AD}"/>
              </a:ext>
            </a:extLst>
          </p:cNvPr>
          <p:cNvSpPr txBox="1"/>
          <p:nvPr/>
        </p:nvSpPr>
        <p:spPr>
          <a:xfrm>
            <a:off x="2404800" y="2491200"/>
            <a:ext cx="2273379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evtl. nach hinten</a:t>
            </a:r>
          </a:p>
        </p:txBody>
      </p:sp>
    </p:spTree>
    <p:extLst>
      <p:ext uri="{BB962C8B-B14F-4D97-AF65-F5344CB8AC3E}">
        <p14:creationId xmlns:p14="http://schemas.microsoft.com/office/powerpoint/2010/main" val="1066640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86A98B-C288-3017-8522-9F769200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BDD9399-7A33-D596-DE94-3AFC030A74B6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371025-0B11-7D8F-20EF-38BD11D2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3D3AAE5-D5FD-AE83-2CAA-A5F364E22168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903102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API: "normale" </a:t>
            </a:r>
            <a:r>
              <a:rPr lang="de-DE" dirty="0" err="1"/>
              <a:t>React</a:t>
            </a:r>
            <a:r>
              <a:rPr lang="de-DE" dirty="0"/>
              <a:t>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0B3F38-4341-AEA9-D744-754CA6F4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7CB483D-E5C3-6070-CD98-941969A95EFE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Server/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 rendert die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357389-4A08-3646-E89C-4677F630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5287506" y="3433636"/>
            <a:ext cx="2338898" cy="5320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58469" y="1930665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156926" y="826034"/>
            <a:ext cx="3758713" cy="331566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1098500">
            <a:off x="5690277" y="3543893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3240A9C-07AC-768A-EEFC-AA25685BDBD8}"/>
              </a:ext>
            </a:extLst>
          </p:cNvPr>
          <p:cNvSpPr/>
          <p:nvPr/>
        </p:nvSpPr>
        <p:spPr>
          <a:xfrm>
            <a:off x="5239993" y="1031263"/>
            <a:ext cx="3580621" cy="2987487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0ED489-95D8-B50D-EA2A-9026BC4E3602}"/>
              </a:ext>
            </a:extLst>
          </p:cNvPr>
          <p:cNvSpPr/>
          <p:nvPr/>
        </p:nvSpPr>
        <p:spPr>
          <a:xfrm>
            <a:off x="5287506" y="1329980"/>
            <a:ext cx="2338898" cy="160148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A25682-B1F6-501C-578C-4783151E52E4}"/>
              </a:ext>
            </a:extLst>
          </p:cNvPr>
          <p:cNvSpPr/>
          <p:nvPr/>
        </p:nvSpPr>
        <p:spPr>
          <a:xfrm>
            <a:off x="5287506" y="2960915"/>
            <a:ext cx="2338898" cy="443112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RSC: </a:t>
            </a:r>
            <a:r>
              <a:rPr lang="de-DE" b="0" dirty="0">
                <a:solidFill>
                  <a:srgbClr val="36544F"/>
                </a:solidFill>
              </a:rPr>
              <a:t>Komponenten, die auf dem Server ausgeführt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D2C4E7-142D-82B3-E345-D6FC7DB942AA}"/>
              </a:ext>
            </a:extLst>
          </p:cNvPr>
          <p:cNvSpPr txBox="1"/>
          <p:nvPr/>
        </p:nvSpPr>
        <p:spPr>
          <a:xfrm>
            <a:off x="935665" y="2183234"/>
            <a:ext cx="7446269" cy="58477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3200" dirty="0">
                <a:solidFill>
                  <a:srgbClr val="FF0000"/>
                </a:solidFill>
              </a:rPr>
              <a:t>Code Beispiel! (Dummy Index Komponente)</a:t>
            </a:r>
          </a:p>
        </p:txBody>
      </p:sp>
    </p:spTree>
    <p:extLst>
      <p:ext uri="{BB962C8B-B14F-4D97-AF65-F5344CB8AC3E}">
        <p14:creationId xmlns:p14="http://schemas.microsoft.com/office/powerpoint/2010/main" val="7725096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serverseitigen Daten</a:t>
            </a:r>
          </a:p>
        </p:txBody>
      </p:sp>
    </p:spTree>
    <p:extLst>
      <p:ext uri="{BB962C8B-B14F-4D97-AF65-F5344CB8AC3E}">
        <p14:creationId xmlns:p14="http://schemas.microsoft.com/office/powerpoint/2010/main" val="36570571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Asynchrone Komponenten: </a:t>
            </a:r>
            <a:r>
              <a:rPr lang="de-DE" b="0" dirty="0">
                <a:solidFill>
                  <a:srgbClr val="36544F"/>
                </a:solidFill>
              </a:rPr>
              <a:t>Daten können in der Komponente geladen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5E431E6-054D-479B-4021-1A985F5D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51" y="1300736"/>
            <a:ext cx="4956497" cy="358049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7BEF00-91A8-8BAC-9A23-8678ED5B0C01}"/>
              </a:ext>
            </a:extLst>
          </p:cNvPr>
          <p:cNvSpPr/>
          <p:nvPr/>
        </p:nvSpPr>
        <p:spPr>
          <a:xfrm>
            <a:off x="2190307" y="1814623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396E7-9F1C-E39F-AA85-1EBD128F52D8}"/>
              </a:ext>
            </a:extLst>
          </p:cNvPr>
          <p:cNvSpPr/>
          <p:nvPr/>
        </p:nvSpPr>
        <p:spPr>
          <a:xfrm>
            <a:off x="2190307" y="2215116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6902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Beim Laden der Daten soll Hinweis ausgegeben werden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Bis alle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einer Route aufgelöst werden, kann Zeit vergehen</a:t>
            </a:r>
          </a:p>
          <a:p>
            <a:r>
              <a:rPr lang="de-DE" sz="1800" dirty="0" err="1">
                <a:solidFill>
                  <a:srgbClr val="B58900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kann mit Suspense in der Zeit eine Fallback-Komponente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32" y="1370204"/>
            <a:ext cx="5998535" cy="25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04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40"/>
          <a:stretch/>
        </p:blipFill>
        <p:spPr>
          <a:xfrm>
            <a:off x="3643960" y="1567543"/>
            <a:ext cx="1200823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843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Während der Wartezeit wird im Client eine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637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bauen Schritt-für-Schritt eine Anwendung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Zu jedem Schritt überlegen wir, wie wir die Anwendung bauen würden:</a:t>
            </a:r>
          </a:p>
          <a:p>
            <a:pPr lvl="1">
              <a:lnSpc>
                <a:spcPct val="140000"/>
              </a:lnSpc>
            </a:pPr>
            <a:r>
              <a:rPr lang="de-DE" sz="1400" b="1" dirty="0"/>
              <a:t>"klassisch"</a:t>
            </a:r>
            <a:r>
              <a:rPr lang="de-DE" sz="1400" dirty="0"/>
              <a:t>: serverseitig, statisch gerenderte Anwendung (z.B. PHP, Spring </a:t>
            </a:r>
            <a:r>
              <a:rPr lang="de-DE" sz="1400" dirty="0" err="1"/>
              <a:t>WebMVC</a:t>
            </a:r>
            <a:r>
              <a:rPr lang="de-DE" sz="1400" dirty="0"/>
              <a:t> oder </a:t>
            </a:r>
            <a:r>
              <a:rPr lang="de-DE" sz="1400" dirty="0" err="1"/>
              <a:t>ASP.net</a:t>
            </a:r>
            <a:r>
              <a:rPr lang="de-DE" sz="1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</a:t>
            </a:r>
            <a:r>
              <a:rPr lang="de-DE" sz="1400" b="1" dirty="0">
                <a:solidFill>
                  <a:srgbClr val="36544F"/>
                </a:solidFill>
              </a:rPr>
              <a:t>klassisch + JS</a:t>
            </a:r>
            <a:r>
              <a:rPr lang="de-DE" sz="1400" b="0" dirty="0">
                <a:solidFill>
                  <a:srgbClr val="36544F"/>
                </a:solidFill>
              </a:rPr>
              <a:t>" wie "</a:t>
            </a:r>
            <a:r>
              <a:rPr lang="de-DE" sz="1400" dirty="0"/>
              <a:t>klassisch" </a:t>
            </a:r>
            <a:r>
              <a:rPr lang="de-DE" sz="1400" b="0" dirty="0">
                <a:solidFill>
                  <a:srgbClr val="36544F"/>
                </a:solidFill>
              </a:rPr>
              <a:t>aber hier und da mit JavaScript-</a:t>
            </a:r>
            <a:r>
              <a:rPr lang="de-DE" sz="1400" b="0" dirty="0" err="1">
                <a:solidFill>
                  <a:srgbClr val="36544F"/>
                </a:solidFill>
              </a:rPr>
              <a:t>Schnippseln</a:t>
            </a:r>
            <a:r>
              <a:rPr lang="de-DE" sz="1400" b="0" dirty="0">
                <a:solidFill>
                  <a:srgbClr val="36544F"/>
                </a:solidFill>
              </a:rPr>
              <a:t> ("</a:t>
            </a:r>
            <a:r>
              <a:rPr lang="de-DE" sz="1400" b="0" dirty="0" err="1">
                <a:solidFill>
                  <a:srgbClr val="36544F"/>
                </a:solidFill>
              </a:rPr>
              <a:t>jQuery</a:t>
            </a:r>
            <a:r>
              <a:rPr lang="de-DE" sz="14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40000"/>
              </a:lnSpc>
            </a:pPr>
            <a:r>
              <a:rPr lang="de-DE" sz="1400" dirty="0"/>
              <a:t>"</a:t>
            </a:r>
            <a:r>
              <a:rPr lang="de-DE" sz="1400" b="1" dirty="0"/>
              <a:t>Single-Page-App</a:t>
            </a:r>
            <a:r>
              <a:rPr lang="de-DE" sz="1400" dirty="0"/>
              <a:t>": Frontend komplett in JS, Daten im Backend, Kommunikation per HTTP API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Es geht nicht (nur) darum, ob es technisch eindeutig eine klare Option gibt, sondern auch, welche Option "sinnvoll" ist</a:t>
            </a: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Wenn ihr eine Anforderung für die Art der Anwendung unsinnig findet, könnt ihr das auch sagen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518984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Sobald die Komponente gerendert werden konnte, wird sie auf den Client übertragen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9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Suspense auf Routen-Ebene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Wenn auf die Daten einer Route gewartet werden soll, wird eine </a:t>
            </a:r>
            <a:r>
              <a:rPr lang="de-DE" sz="1800" b="0" dirty="0" err="1">
                <a:solidFill>
                  <a:srgbClr val="36544F"/>
                </a:solidFill>
              </a:rPr>
              <a:t>loading.tsx</a:t>
            </a:r>
            <a:r>
              <a:rPr lang="de-DE" sz="1800" b="0" dirty="0">
                <a:solidFill>
                  <a:srgbClr val="36544F"/>
                </a:solidFill>
              </a:rPr>
              <a:t>-Datei angelegt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Diese exportiert die Platzhalter-Komponente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57"/>
          <a:stretch/>
        </p:blipFill>
        <p:spPr>
          <a:xfrm>
            <a:off x="303915" y="1298476"/>
            <a:ext cx="4459472" cy="25465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86015-872F-56BC-BD21-BB416A19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59" y="1516234"/>
            <a:ext cx="3802126" cy="21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693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Priorisierung: </a:t>
            </a:r>
            <a:r>
              <a:rPr lang="de-DE" b="0" dirty="0">
                <a:solidFill>
                  <a:srgbClr val="36544F"/>
                </a:solidFill>
              </a:rPr>
              <a:t>Teile der Seite können nachgeliefert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6A2219-E612-750C-5579-8E2152A7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81" y="1401596"/>
            <a:ext cx="3135437" cy="3506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2B2CC0A-1906-CEB3-F1AD-19FDCBA9859B}"/>
              </a:ext>
            </a:extLst>
          </p:cNvPr>
          <p:cNvSpPr/>
          <p:nvPr/>
        </p:nvSpPr>
        <p:spPr>
          <a:xfrm>
            <a:off x="3148289" y="3834333"/>
            <a:ext cx="1229905" cy="2574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233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können parallel gestartet werden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(vermeidet "Wasserfälle)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die Unterkomponenten wird das </a:t>
            </a:r>
            <a:r>
              <a:rPr lang="de-DE" b="0" dirty="0" err="1">
                <a:solidFill>
                  <a:srgbClr val="36544F"/>
                </a:solidFill>
              </a:rPr>
              <a:t>Promise</a:t>
            </a:r>
            <a:r>
              <a:rPr lang="de-DE" b="0" dirty="0">
                <a:solidFill>
                  <a:srgbClr val="36544F"/>
                </a:solidFill>
              </a:rPr>
              <a:t>-Objekt übergeben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097420-B212-EE38-B7AE-B01492E4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818205"/>
            <a:ext cx="4499134" cy="35070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74081E0-D062-7E00-0C66-7B5E702D1AEE}"/>
              </a:ext>
            </a:extLst>
          </p:cNvPr>
          <p:cNvSpPr/>
          <p:nvPr/>
        </p:nvSpPr>
        <p:spPr>
          <a:xfrm>
            <a:off x="4339679" y="1410109"/>
            <a:ext cx="2855019" cy="574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CB8ABE-6C61-3EB3-4B54-6908E0044B4F}"/>
              </a:ext>
            </a:extLst>
          </p:cNvPr>
          <p:cNvSpPr/>
          <p:nvPr/>
        </p:nvSpPr>
        <p:spPr>
          <a:xfrm>
            <a:off x="4572000" y="3579629"/>
            <a:ext cx="2998381" cy="216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926958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Mit Suspense-Komponente kann das Rendern an beliebiger Stelle unterbrochen werden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Client bekommt dann alles was bis hierher fertig gerendert ist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und die Fallback-Komponente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Rest wird "nachgereicht"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0EBC1-4E9C-52D0-0D96-B51F03FF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75511"/>
            <a:ext cx="4769765" cy="256311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572000" y="1913383"/>
            <a:ext cx="4054549" cy="6583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97613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Die Kommentar-Liste wartet auf die Daten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Währenddessen wird ggf. die Fallback-Komponente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3EBD7C-D13E-A969-4B03-BD35B14B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69546"/>
            <a:ext cx="4767837" cy="282426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332323" y="1181071"/>
            <a:ext cx="2798580" cy="2295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081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34271175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4441</Words>
  <Application>Microsoft Macintosh PowerPoint</Application>
  <PresentationFormat>Bildschirmpräsentation (16:9)</PresentationFormat>
  <Paragraphs>781</Paragraphs>
  <Slides>120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120</vt:i4>
      </vt:variant>
    </vt:vector>
  </HeadingPairs>
  <TitlesOfParts>
    <vt:vector size="128" baseType="lpstr">
      <vt:lpstr>Arial</vt:lpstr>
      <vt:lpstr>Calibri</vt:lpstr>
      <vt:lpstr>Calibri Light</vt:lpstr>
      <vt:lpstr>Courier New</vt:lpstr>
      <vt:lpstr>Montserrat</vt:lpstr>
      <vt:lpstr>Source Code Pro</vt:lpstr>
      <vt:lpstr>Source Sans Pro</vt:lpstr>
      <vt:lpstr>Office-Design</vt:lpstr>
      <vt:lpstr>Software Architecture Alliance | München, 25. September 2023 | @nilshartmann</vt:lpstr>
      <vt:lpstr>https://nilshartmann.net</vt:lpstr>
      <vt:lpstr>PowerPoint-Präsentation</vt:lpstr>
      <vt:lpstr>Architekturen von Web-Anwendungen</vt:lpstr>
      <vt:lpstr>Architekturen von Web-Anwendungen</vt:lpstr>
      <vt:lpstr>Architekturen von Web-Anwendungen</vt:lpstr>
      <vt:lpstr>Architekturen von Web-Anwendungen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Performance</vt:lpstr>
      <vt:lpstr>Fazit</vt:lpstr>
      <vt:lpstr>Fazit</vt:lpstr>
      <vt:lpstr>SSR</vt:lpstr>
      <vt:lpstr>SSR</vt:lpstr>
      <vt:lpstr>SSR</vt:lpstr>
      <vt:lpstr>SSR</vt:lpstr>
      <vt:lpstr>PowerPoint-Präsentation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PowerPoint-Präsentation</vt:lpstr>
      <vt:lpstr>Next.js</vt:lpstr>
      <vt:lpstr>Fazit</vt:lpstr>
      <vt:lpstr>Fazit</vt:lpstr>
      <vt:lpstr>PowerPoint-Präsentation</vt:lpstr>
      <vt:lpstr>Routing</vt:lpstr>
      <vt:lpstr>Routing</vt:lpstr>
      <vt:lpstr>Routing</vt:lpstr>
      <vt:lpstr>Routing</vt:lpstr>
      <vt:lpstr>Routing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suspense</vt:lpstr>
      <vt:lpstr>Arbeiten mit serverseitigen Daten</vt:lpstr>
      <vt:lpstr>Data Fetching</vt:lpstr>
      <vt:lpstr>PowerPoint-Präsentation</vt:lpstr>
      <vt:lpstr>suspense</vt:lpstr>
      <vt:lpstr>suspense</vt:lpstr>
      <vt:lpstr>suspense</vt:lpstr>
      <vt:lpstr>PowerPoint-Präsentation</vt:lpstr>
      <vt:lpstr>suspense</vt:lpstr>
      <vt:lpstr>suspense</vt:lpstr>
      <vt:lpstr>suspense</vt:lpstr>
      <vt:lpstr>suspense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PowerPoint-Präsentation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1294</cp:revision>
  <cp:lastPrinted>2019-09-04T14:49:47Z</cp:lastPrinted>
  <dcterms:created xsi:type="dcterms:W3CDTF">2016-03-28T15:59:53Z</dcterms:created>
  <dcterms:modified xsi:type="dcterms:W3CDTF">2023-09-25T20:05:43Z</dcterms:modified>
</cp:coreProperties>
</file>